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73" r:id="rId7"/>
    <p:sldId id="271" r:id="rId8"/>
    <p:sldId id="259" r:id="rId9"/>
    <p:sldId id="266" r:id="rId10"/>
    <p:sldId id="269" r:id="rId11"/>
    <p:sldId id="260" r:id="rId12"/>
    <p:sldId id="270" r:id="rId13"/>
    <p:sldId id="261" r:id="rId14"/>
    <p:sldId id="264" r:id="rId15"/>
    <p:sldId id="262" r:id="rId16"/>
    <p:sldId id="265" r:id="rId17"/>
    <p:sldId id="27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rOnMl26dR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GHnwpKVMeK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9Htg8V3ei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ROAR to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500" dirty="0"/>
          </a:p>
          <a:p>
            <a:r>
              <a:rPr lang="en-US" sz="3500" dirty="0" smtClean="0"/>
              <a:t>Digital Citizenship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" y="2075824"/>
            <a:ext cx="1779917" cy="1779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041" y="2075825"/>
            <a:ext cx="1779917" cy="17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Internet friends vs in-person friends?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If things get creepy or uncomfortable when you’re chatting online, take action.</a:t>
            </a:r>
          </a:p>
          <a:p>
            <a:endParaRPr lang="en-US" sz="3600" dirty="0" smtClean="0"/>
          </a:p>
          <a:p>
            <a:pPr lvl="2"/>
            <a:r>
              <a:rPr lang="en-US" sz="3600" dirty="0" smtClean="0"/>
              <a:t>Log out of the website or messaging service</a:t>
            </a:r>
          </a:p>
          <a:p>
            <a:pPr lvl="2"/>
            <a:endParaRPr lang="en-US" sz="3600" dirty="0" smtClean="0"/>
          </a:p>
          <a:p>
            <a:pPr lvl="2"/>
            <a:r>
              <a:rPr lang="en-US" sz="3600" dirty="0" smtClean="0"/>
              <a:t>Tell a parent or trusted adult</a:t>
            </a:r>
          </a:p>
          <a:p>
            <a:pPr lvl="2"/>
            <a:endParaRPr lang="en-US" sz="3600" dirty="0" smtClean="0"/>
          </a:p>
          <a:p>
            <a:pPr lvl="2"/>
            <a:r>
              <a:rPr lang="en-US" sz="3600" dirty="0" smtClean="0"/>
              <a:t>Ignore the person, or block that person from chatting with you</a:t>
            </a:r>
          </a:p>
          <a:p>
            <a:pPr lvl="2"/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092" y="4770408"/>
            <a:ext cx="1623814" cy="19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Outstanding character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you do when someone uses mean or scary language on the internet?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8rOnMl26dR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1322" y="2501660"/>
            <a:ext cx="7744605" cy="43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Cyberbullying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Cyberbullying is using the internet or cell phones to upset someone else on purpose, often over and over again.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83" y="3338423"/>
            <a:ext cx="3700322" cy="32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Act responsibly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84" y="2901351"/>
            <a:ext cx="3048000" cy="3048000"/>
          </a:xfrm>
        </p:spPr>
      </p:pic>
      <p:sp>
        <p:nvSpPr>
          <p:cNvPr id="7" name="TextBox 6"/>
          <p:cNvSpPr txBox="1"/>
          <p:nvPr/>
        </p:nvSpPr>
        <p:spPr>
          <a:xfrm>
            <a:off x="1086928" y="2337758"/>
            <a:ext cx="59263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rings of responsibility: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To ourselves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To our friends and family</a:t>
            </a:r>
          </a:p>
          <a:p>
            <a:pPr marL="285750" indent="-285750">
              <a:buFontTx/>
              <a:buChar char="-"/>
            </a:pPr>
            <a:r>
              <a:rPr lang="en-US" sz="4000" dirty="0" smtClean="0"/>
              <a:t>To our community</a:t>
            </a:r>
            <a:endParaRPr lang="en-US" sz="4000" dirty="0"/>
          </a:p>
          <a:p>
            <a:endParaRPr lang="en-US" sz="4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Rings of responsibility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159" y="2355012"/>
            <a:ext cx="106795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get permission to post photos of others.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stand up to cyberbullying.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give credit for information I find online.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protect my passwords.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keep my private information private.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smtClean="0"/>
              <a:t>I post my opinions respectfully.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64" y="4607254"/>
            <a:ext cx="3048000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310055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Respect for all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500" b="1" dirty="0" smtClean="0"/>
              <a:t>Whose is it, anyway?</a:t>
            </a:r>
          </a:p>
          <a:p>
            <a:pPr marL="0" indent="0" algn="ctr">
              <a:buNone/>
            </a:pPr>
            <a:r>
              <a:rPr lang="en-US" sz="3500" b="1" dirty="0" smtClean="0"/>
              <a:t>How can you show respect for people’s work?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Be sure that you use citations to 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give people credit for their work.</a:t>
            </a:r>
          </a:p>
          <a:p>
            <a:endParaRPr lang="en-US" sz="3000" b="1" dirty="0" smtClean="0">
              <a:solidFill>
                <a:srgbClr val="FF0000"/>
              </a:solidFill>
            </a:endParaRPr>
          </a:p>
          <a:p>
            <a:endParaRPr lang="en-US" sz="3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868" y="4532209"/>
            <a:ext cx="2849592" cy="22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Okay or no way?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464" y="2277374"/>
            <a:ext cx="1154214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1.  David had basketball practice and didn’t have time to do his homework.  Justin offers to let him copy his, </a:t>
            </a:r>
            <a:r>
              <a:rPr lang="en-US" sz="2500" smtClean="0"/>
              <a:t>and sends </a:t>
            </a:r>
            <a:r>
              <a:rPr lang="en-US" sz="2500" dirty="0" smtClean="0"/>
              <a:t>it to David in an email.</a:t>
            </a:r>
          </a:p>
          <a:p>
            <a:endParaRPr lang="en-US" sz="2500" dirty="0"/>
          </a:p>
          <a:p>
            <a:r>
              <a:rPr lang="en-US" sz="2500" dirty="0" smtClean="0"/>
              <a:t>2.  Maria has to write a paragraph about water resources for science.  She finds a paragraph on a website that is just right.  She copies it in her own handwriting.</a:t>
            </a:r>
          </a:p>
          <a:p>
            <a:endParaRPr lang="en-US" sz="2500" dirty="0"/>
          </a:p>
          <a:p>
            <a:r>
              <a:rPr lang="en-US" sz="2500" dirty="0" smtClean="0"/>
              <a:t>3.  Omar copies a webpage into his book report and adds his own first sentence.  </a:t>
            </a:r>
          </a:p>
          <a:p>
            <a:endParaRPr lang="en-US" sz="2500" dirty="0"/>
          </a:p>
          <a:p>
            <a:r>
              <a:rPr lang="en-US" sz="2500" dirty="0" smtClean="0"/>
              <a:t>4.  Lisa spends a lot of time researching the web.  She finds a great drawing on a site.  She prints it for the cover of her social studies report and gives credit to the illustrator in her report.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Mindful messaging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705" y="2147350"/>
            <a:ext cx="9877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Without facial expression or voice </a:t>
            </a:r>
            <a:r>
              <a:rPr lang="en-US" sz="3600" dirty="0" smtClean="0"/>
              <a:t>inflection, </a:t>
            </a:r>
            <a:r>
              <a:rPr lang="en-US" sz="3600" dirty="0"/>
              <a:t>digital messages can be misconstrued. </a:t>
            </a:r>
          </a:p>
        </p:txBody>
      </p:sp>
      <p:pic>
        <p:nvPicPr>
          <p:cNvPr id="4" name="GHnwpKVMeK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82171" y="3347679"/>
            <a:ext cx="6025575" cy="33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Credits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706" y="2311879"/>
            <a:ext cx="10634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Digital Citizenship by Common Sense Education, Inc. 2016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043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Digital Citizen?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5711"/>
            <a:ext cx="12111487" cy="2749607"/>
          </a:xfrm>
        </p:spPr>
        <p:txBody>
          <a:bodyPr>
            <a:normAutofit/>
          </a:bodyPr>
          <a:lstStyle/>
          <a:p>
            <a:r>
              <a:rPr lang="en-US" sz="3500" dirty="0" smtClean="0"/>
              <a:t>A member of a worldwide community linked by the internet</a:t>
            </a:r>
          </a:p>
          <a:p>
            <a:pPr algn="l"/>
            <a:endParaRPr lang="en-US" sz="2500" dirty="0" smtClean="0"/>
          </a:p>
          <a:p>
            <a:pPr algn="l"/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2" y="4583069"/>
            <a:ext cx="1376632" cy="1225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16" y="4649249"/>
            <a:ext cx="1636624" cy="1092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49" y="4620657"/>
            <a:ext cx="1495246" cy="11214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42" y="4605728"/>
            <a:ext cx="1950636" cy="1136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26" y="4583070"/>
            <a:ext cx="2060484" cy="11590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58" y="4583069"/>
            <a:ext cx="1159022" cy="11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Should Cubs </a:t>
            </a:r>
            <a:r>
              <a:rPr lang="en-US" b="1" dirty="0" smtClean="0"/>
              <a:t>roar</a:t>
            </a:r>
            <a:r>
              <a:rPr lang="en-US" dirty="0" smtClean="0"/>
              <a:t> as digital citizens?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77548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Remember Safety First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Outstanding Character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Act Responsibly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Respect for All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3" y="99342"/>
            <a:ext cx="3192781" cy="19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Digital Citizens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Communicate responsibly and kindly with one another</a:t>
            </a:r>
          </a:p>
          <a:p>
            <a:r>
              <a:rPr lang="en-US" sz="3600" dirty="0" smtClean="0"/>
              <a:t>Protect their own and each other’s private information online</a:t>
            </a:r>
          </a:p>
          <a:p>
            <a:r>
              <a:rPr lang="en-US" sz="3600" dirty="0" smtClean="0"/>
              <a:t>Stand up to cyberbullying</a:t>
            </a:r>
          </a:p>
          <a:p>
            <a:r>
              <a:rPr lang="en-US" sz="3600" dirty="0" smtClean="0"/>
              <a:t>Respect each other’s ideas and opinions</a:t>
            </a:r>
          </a:p>
          <a:p>
            <a:r>
              <a:rPr lang="en-US" sz="3600" dirty="0" smtClean="0"/>
              <a:t>Give proper credit when they use other’s work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0" y="3510951"/>
            <a:ext cx="2260583" cy="15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Digital citizens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Think with their heads</a:t>
            </a:r>
          </a:p>
          <a:p>
            <a:r>
              <a:rPr lang="en-US" sz="3600" dirty="0" smtClean="0"/>
              <a:t>Feel with their hearts</a:t>
            </a:r>
          </a:p>
          <a:p>
            <a:r>
              <a:rPr lang="en-US" sz="3600" dirty="0" smtClean="0"/>
              <a:t>Listen to their guts</a:t>
            </a:r>
          </a:p>
          <a:p>
            <a:r>
              <a:rPr lang="en-US" sz="3600" dirty="0" smtClean="0"/>
              <a:t>Stand up for what is right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                    …When they use the internet!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29" y="2270182"/>
            <a:ext cx="2759173" cy="266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Garfield Cub 16-17 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		</a:t>
            </a:r>
            <a:r>
              <a:rPr lang="en-US" sz="4800" dirty="0" smtClean="0"/>
              <a:t>2% 	Facebook  </a:t>
            </a:r>
          </a:p>
          <a:p>
            <a:pPr marL="0" indent="0">
              <a:buNone/>
            </a:pPr>
            <a:r>
              <a:rPr lang="en-US" sz="4800" dirty="0" smtClean="0"/>
              <a:t>		14%	Email</a:t>
            </a:r>
          </a:p>
          <a:p>
            <a:pPr marL="0" indent="0">
              <a:buNone/>
            </a:pPr>
            <a:r>
              <a:rPr lang="en-US" sz="4800" dirty="0" smtClean="0"/>
              <a:t>		21% 	Instagram</a:t>
            </a:r>
          </a:p>
          <a:p>
            <a:pPr marL="0" indent="0">
              <a:buNone/>
            </a:pPr>
            <a:r>
              <a:rPr lang="en-US" sz="4800" dirty="0" smtClean="0"/>
              <a:t>		23%  	Snapchat</a:t>
            </a:r>
          </a:p>
          <a:p>
            <a:pPr marL="0" indent="0">
              <a:buNone/>
            </a:pPr>
            <a:r>
              <a:rPr lang="en-US" sz="4800" dirty="0" smtClean="0"/>
              <a:t>		68% 	Text messaging</a:t>
            </a:r>
            <a:endParaRPr lang="en-US" sz="4800" dirty="0"/>
          </a:p>
        </p:txBody>
      </p:sp>
      <p:sp>
        <p:nvSpPr>
          <p:cNvPr id="4" name="AutoShape 4" descr="Image result for snapc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26" y="2356022"/>
            <a:ext cx="3210296" cy="21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Remember safety first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X9Htg8V3ei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0724" y="2089209"/>
            <a:ext cx="8186468" cy="46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Remember safety first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54813"/>
            <a:ext cx="9784080" cy="4613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E</a:t>
            </a:r>
            <a:r>
              <a:rPr lang="en-US" sz="2800" dirty="0" smtClean="0"/>
              <a:t>ach time you share information about yourself online, stop and think:  “Am I giving out information that I should keep private?”</a:t>
            </a:r>
          </a:p>
          <a:p>
            <a:pPr marL="0" indent="0">
              <a:buNone/>
            </a:pPr>
            <a:r>
              <a:rPr lang="en-US" sz="2800" dirty="0" smtClean="0"/>
              <a:t>Personal information is often safe to share.  But you should never share private information without the permission of a parent, guardian or teacher.</a:t>
            </a:r>
            <a:endParaRPr lang="en-US" sz="2800" dirty="0"/>
          </a:p>
          <a:p>
            <a:endParaRPr lang="en-US" sz="2400" dirty="0" smtClean="0"/>
          </a:p>
          <a:p>
            <a:r>
              <a:rPr lang="en-US" sz="2400" dirty="0" smtClean="0"/>
              <a:t>Think before you share:</a:t>
            </a:r>
          </a:p>
          <a:p>
            <a:pPr marL="0" indent="0">
              <a:buNone/>
            </a:pPr>
            <a:r>
              <a:rPr lang="en-US" sz="2400" dirty="0" smtClean="0"/>
              <a:t>	your last name 	the name of your school</a:t>
            </a:r>
          </a:p>
          <a:p>
            <a:pPr marL="0" indent="0">
              <a:buNone/>
            </a:pPr>
            <a:r>
              <a:rPr lang="en-US" sz="2400" dirty="0" smtClean="0"/>
              <a:t>	your age	</a:t>
            </a:r>
            <a:r>
              <a:rPr lang="en-US" sz="2400" dirty="0"/>
              <a:t>	</a:t>
            </a:r>
            <a:r>
              <a:rPr lang="en-US" sz="2400" dirty="0" smtClean="0"/>
              <a:t>your address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your birthdate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94" y="3985404"/>
            <a:ext cx="2969104" cy="2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sTrong</a:t>
            </a:r>
            <a:r>
              <a:rPr lang="en-US" b="1" dirty="0" smtClean="0">
                <a:solidFill>
                  <a:srgbClr val="FF0000"/>
                </a:solidFill>
              </a:rPr>
              <a:t> Passwords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62203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Passwords should not have private information in them such as:</a:t>
            </a:r>
          </a:p>
          <a:p>
            <a:pPr lvl="1"/>
            <a:r>
              <a:rPr lang="en-US" sz="3000" dirty="0" smtClean="0"/>
              <a:t>Your name</a:t>
            </a:r>
          </a:p>
          <a:p>
            <a:pPr lvl="1"/>
            <a:r>
              <a:rPr lang="en-US" sz="3000" dirty="0" smtClean="0"/>
              <a:t>Your birth date</a:t>
            </a:r>
          </a:p>
          <a:p>
            <a:pPr lvl="1"/>
            <a:r>
              <a:rPr lang="en-US" sz="3000" dirty="0" smtClean="0"/>
              <a:t>Your address</a:t>
            </a:r>
          </a:p>
          <a:p>
            <a:pPr lvl="1"/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You should share passwords with your parents.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You should not share passwords with your friends.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You should not use passwords that are easy to guess such as pet’s name or your nickname.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394" y="2672870"/>
            <a:ext cx="2633035" cy="17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97</TotalTime>
  <Words>560</Words>
  <Application>Microsoft Office PowerPoint</Application>
  <PresentationFormat>Widescreen</PresentationFormat>
  <Paragraphs>95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Banded</vt:lpstr>
      <vt:lpstr>ROAR to Success</vt:lpstr>
      <vt:lpstr>What is a Digital Citizen?</vt:lpstr>
      <vt:lpstr>How Should Cubs roar as digital citizens?</vt:lpstr>
      <vt:lpstr>Digital Citizens</vt:lpstr>
      <vt:lpstr>Digital citizens</vt:lpstr>
      <vt:lpstr>Garfield Cub 16-17 trends</vt:lpstr>
      <vt:lpstr>Remember safety first</vt:lpstr>
      <vt:lpstr>Remember safety first</vt:lpstr>
      <vt:lpstr>sTrong Passwords</vt:lpstr>
      <vt:lpstr>Internet friends vs in-person friends?</vt:lpstr>
      <vt:lpstr>Outstanding character</vt:lpstr>
      <vt:lpstr>Cyberbullying</vt:lpstr>
      <vt:lpstr>Act responsibly</vt:lpstr>
      <vt:lpstr>Rings of responsibility</vt:lpstr>
      <vt:lpstr>Respect for all</vt:lpstr>
      <vt:lpstr>Okay or no way?</vt:lpstr>
      <vt:lpstr>Mindful messaging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ROAR to Success</dc:title>
  <dc:creator>Jennifer Bump</dc:creator>
  <cp:lastModifiedBy>Nancy Sternfels</cp:lastModifiedBy>
  <cp:revision>20</cp:revision>
  <dcterms:created xsi:type="dcterms:W3CDTF">2017-01-22T21:49:54Z</dcterms:created>
  <dcterms:modified xsi:type="dcterms:W3CDTF">2017-02-01T20:39:56Z</dcterms:modified>
</cp:coreProperties>
</file>